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Montserrat" panose="00000500000000000000" pitchFamily="2" charset="0"/>
      <p:regular r:id="rId20"/>
      <p:bold r:id="rId21"/>
      <p:italic r:id="rId22"/>
      <p:boldItalic r:id="rId23"/>
    </p:embeddedFont>
    <p:embeddedFont>
      <p:font typeface="Oswald" panose="00000500000000000000" pitchFamily="2" charset="0"/>
      <p:regular r:id="rId24"/>
      <p:bold r:id="rId25"/>
    </p:embeddedFont>
    <p:embeddedFont>
      <p:font typeface="Playfair Display" panose="00000500000000000000" pitchFamily="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1112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6f9721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9721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6f97216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c6f97216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c6f97216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c6f97216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c6f97216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c6f97216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49131419c0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49131419c0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La degna conclusione di una giornata memorabile: 5 classi , 84 alunni, 16 insegnanti, 2 paesi, una scuola.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6f97216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6f97216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c6f97216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c6f97216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c6f97216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c6f97216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c6f97216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c6f97216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6f97216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c6f97216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49131419c0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49131419c0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49131419c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49131419c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6f97216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6f97216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idx="4294967295"/>
          </p:nvPr>
        </p:nvSpPr>
        <p:spPr>
          <a:xfrm>
            <a:off x="4975775" y="-5875"/>
            <a:ext cx="4168500" cy="5143500"/>
          </a:xfrm>
          <a:prstGeom prst="rect">
            <a:avLst/>
          </a:prstGeom>
          <a:solidFill>
            <a:srgbClr val="FFE599"/>
          </a:solidFill>
          <a:ln w="762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>
                <a:solidFill>
                  <a:srgbClr val="0000FF"/>
                </a:solidFill>
              </a:rPr>
              <a:t>“</a:t>
            </a:r>
            <a:r>
              <a:rPr lang="it" sz="3400">
                <a:solidFill>
                  <a:srgbClr val="0000FF"/>
                </a:solidFill>
              </a:rPr>
              <a:t>Identità e territorio-noi guide turistiche per un giorno-omaggio a Nino Di Maria”</a:t>
            </a:r>
            <a:endParaRPr sz="3400">
              <a:solidFill>
                <a:srgbClr val="0000F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00">
                <a:solidFill>
                  <a:schemeClr val="accent1"/>
                </a:solidFill>
              </a:rPr>
              <a:t>        </a:t>
            </a:r>
            <a:r>
              <a:rPr lang="it" sz="3400">
                <a:solidFill>
                  <a:srgbClr val="CC0000"/>
                </a:solidFill>
              </a:rPr>
              <a:t>GEMELLAGGIO </a:t>
            </a:r>
            <a:endParaRPr sz="3400">
              <a:solidFill>
                <a:srgbClr val="CC0000"/>
              </a:solidFill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44">
                <a:solidFill>
                  <a:srgbClr val="0000FF"/>
                </a:solidFill>
              </a:rPr>
              <a:t>Classi Quinte Sommatino/Delia</a:t>
            </a:r>
            <a:endParaRPr sz="2844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accent1"/>
              </a:solidFill>
            </a:endParaRP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4294967295"/>
          </p:nvPr>
        </p:nvSpPr>
        <p:spPr>
          <a:xfrm>
            <a:off x="4975775" y="4224225"/>
            <a:ext cx="4168500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/>
              <a:t>  </a:t>
            </a:r>
            <a:r>
              <a:rPr lang="it" b="1">
                <a:solidFill>
                  <a:srgbClr val="FF0000"/>
                </a:solidFill>
              </a:rPr>
              <a:t>     </a:t>
            </a:r>
            <a:r>
              <a:rPr lang="it" b="1">
                <a:solidFill>
                  <a:srgbClr val="0000FF"/>
                </a:solidFill>
              </a:rPr>
              <a:t>SOMMATINO 19 marzo 2025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60" name="Google Shape;60;p13" title="DSC_003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9757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descr="Sguardo verso il basso sulle onde che si infrangono su una formazione rocciosa"/>
          <p:cNvPicPr preferRelativeResize="0"/>
          <p:nvPr/>
        </p:nvPicPr>
        <p:blipFill rotWithShape="1">
          <a:blip r:embed="rId3">
            <a:alphaModFix/>
          </a:blip>
          <a:srcRect t="2742" r="23283"/>
          <a:stretch/>
        </p:blipFill>
        <p:spPr>
          <a:xfrm>
            <a:off x="82050" y="70650"/>
            <a:ext cx="2959499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 descr="Gambe che indossano pantaloni neri comodi e scarpe da ginnastica basse su un terreno accidentato"/>
          <p:cNvPicPr preferRelativeResize="0"/>
          <p:nvPr/>
        </p:nvPicPr>
        <p:blipFill rotWithShape="1">
          <a:blip r:embed="rId4">
            <a:alphaModFix/>
          </a:blip>
          <a:srcRect l="21232" r="21226" b="2742"/>
          <a:stretch/>
        </p:blipFill>
        <p:spPr>
          <a:xfrm>
            <a:off x="3092251" y="70650"/>
            <a:ext cx="2959503" cy="5002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 descr="Ponte del Golden Gate nella nebbia"/>
          <p:cNvPicPr preferRelativeResize="0"/>
          <p:nvPr/>
        </p:nvPicPr>
        <p:blipFill rotWithShape="1">
          <a:blip r:embed="rId5">
            <a:alphaModFix/>
          </a:blip>
          <a:srcRect l="10921"/>
          <a:stretch/>
        </p:blipFill>
        <p:spPr>
          <a:xfrm>
            <a:off x="6102449" y="70650"/>
            <a:ext cx="2959499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 title="IMG-20250326-WA0033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251"/>
            <a:ext cx="9144001" cy="5140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2"/>
          <p:cNvSpPr txBox="1"/>
          <p:nvPr/>
        </p:nvSpPr>
        <p:spPr>
          <a:xfrm>
            <a:off x="4282075" y="222925"/>
            <a:ext cx="2536500" cy="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Gruppo 5°A</a:t>
            </a:r>
            <a:endParaRPr sz="2600" b="1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3" descr="Sguardo verso l’alto in una foresta di alberi dai tronchi sottili e dalle chiome verdi frondose"/>
          <p:cNvPicPr preferRelativeResize="0"/>
          <p:nvPr/>
        </p:nvPicPr>
        <p:blipFill rotWithShape="1">
          <a:blip r:embed="rId4">
            <a:alphaModFix/>
          </a:blip>
          <a:srcRect l="20354" r="20442"/>
          <a:stretch/>
        </p:blipFill>
        <p:spPr>
          <a:xfrm>
            <a:off x="4613700" y="70650"/>
            <a:ext cx="4442402" cy="500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 title="d8e111ad-ce46-4a36-bda7-86192eff5ce1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775" y="70650"/>
            <a:ext cx="8239752" cy="50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3"/>
          <p:cNvSpPr txBox="1"/>
          <p:nvPr/>
        </p:nvSpPr>
        <p:spPr>
          <a:xfrm>
            <a:off x="4045200" y="4249725"/>
            <a:ext cx="34272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Gruppo  5°B</a:t>
            </a:r>
            <a:endParaRPr sz="3000"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4" title="WhatsApp Image 2025-03-25 at 17.58.26 (3)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750" y="510550"/>
            <a:ext cx="7479574" cy="407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4"/>
          <p:cNvSpPr txBox="1"/>
          <p:nvPr/>
        </p:nvSpPr>
        <p:spPr>
          <a:xfrm>
            <a:off x="2116400" y="645900"/>
            <a:ext cx="58881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Corpo docente</a:t>
            </a:r>
            <a:endParaRPr sz="2200" b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5" title="WhatsApp Image 2025-03-20 at 20.26.28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75" y="0"/>
            <a:ext cx="88827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5"/>
          <p:cNvSpPr txBox="1"/>
          <p:nvPr/>
        </p:nvSpPr>
        <p:spPr>
          <a:xfrm>
            <a:off x="796675" y="764350"/>
            <a:ext cx="78336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La degna conclusione di una giornata memorabile</a:t>
            </a:r>
            <a:endParaRPr sz="27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body" idx="4294967295"/>
          </p:nvPr>
        </p:nvSpPr>
        <p:spPr>
          <a:xfrm>
            <a:off x="6855600" y="70650"/>
            <a:ext cx="2181600" cy="2463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>
                <a:solidFill>
                  <a:schemeClr val="accent1"/>
                </a:solidFill>
              </a:rPr>
              <a:t>I luoghi della memoria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66" name="Google Shape;66;p14" title="WhatsApp Image 2025-03-19 at 18.22.49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000" y="0"/>
            <a:ext cx="3778852" cy="303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 title="IMG-20250326-WA001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9250" y="0"/>
            <a:ext cx="2640949" cy="34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 title="IMG-20250319-WA017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999" y="2839050"/>
            <a:ext cx="1728338" cy="230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 title="DSCN400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5124" y="2839050"/>
            <a:ext cx="1728338" cy="230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 title="DSCN4088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39250" y="2839050"/>
            <a:ext cx="2640952" cy="230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 title="DSCN4069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80200" y="1739625"/>
            <a:ext cx="2826324" cy="340387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2" name="Google Shape;72;p14"/>
          <p:cNvSpPr txBox="1"/>
          <p:nvPr/>
        </p:nvSpPr>
        <p:spPr>
          <a:xfrm>
            <a:off x="6312400" y="0"/>
            <a:ext cx="2794200" cy="2838900"/>
          </a:xfrm>
          <a:prstGeom prst="rect">
            <a:avLst/>
          </a:prstGeom>
          <a:solidFill>
            <a:srgbClr val="A4C2F4"/>
          </a:solidFill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I luoghi </a:t>
            </a:r>
            <a:endParaRPr sz="44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della memoria</a:t>
            </a:r>
            <a:endParaRPr sz="44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475200" y="256750"/>
            <a:ext cx="3366900" cy="3502200"/>
          </a:xfrm>
          <a:prstGeom prst="rect">
            <a:avLst/>
          </a:prstGeom>
          <a:ln w="762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/>
              <a:t>  </a:t>
            </a:r>
            <a:r>
              <a:rPr lang="it" sz="2100" b="1"/>
              <a:t>Omaggio  a</a:t>
            </a:r>
            <a:endParaRPr sz="21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 b="1"/>
              <a:t> Nino Di Maria :</a:t>
            </a:r>
            <a:endParaRPr sz="2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it" sz="2100"/>
              <a:t>“Cuori negli abissi”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it" sz="2100"/>
              <a:t>“Il delitto dell’aromatario”</a:t>
            </a:r>
            <a:endParaRPr sz="2100"/>
          </a:p>
        </p:txBody>
      </p:sp>
      <p:pic>
        <p:nvPicPr>
          <p:cNvPr id="78" name="Google Shape;78;p15" title="IMG-20250319-WA013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9874" y="152400"/>
            <a:ext cx="2561727" cy="4537246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</p:pic>
      <p:pic>
        <p:nvPicPr>
          <p:cNvPr id="79" name="Google Shape;79;p15" title="Videoframe_20250326_120413_com.huawei.himovie.oversea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7325" y="544425"/>
            <a:ext cx="2077325" cy="3400749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0" y="-1096775"/>
            <a:ext cx="4310700" cy="522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70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Un luogo: </a:t>
            </a:r>
            <a:r>
              <a:rPr lang="it" sz="2700">
                <a:latin typeface="Comic Sans MS"/>
                <a:ea typeface="Comic Sans MS"/>
                <a:cs typeface="Comic Sans MS"/>
                <a:sym typeface="Comic Sans MS"/>
              </a:rPr>
              <a:t>Palazzo Trabia.</a:t>
            </a:r>
            <a:endParaRPr sz="27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70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Un personaggio</a:t>
            </a:r>
            <a:r>
              <a:rPr lang="it" sz="2700">
                <a:latin typeface="Comic Sans MS"/>
                <a:ea typeface="Comic Sans MS"/>
                <a:cs typeface="Comic Sans MS"/>
                <a:sym typeface="Comic Sans MS"/>
              </a:rPr>
              <a:t>: Raimondo Lanza Branciforti Florio, principe di Trabia e Butera e…conte di Sommatino </a:t>
            </a:r>
            <a:endParaRPr sz="27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5" name="Google Shape;85;p16" title="WhatsApp Image 2025-03-19 at 19.06.16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5825" y="0"/>
            <a:ext cx="4229850" cy="51435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 descr="Tavola da surf sola sulla spiaggia al tramonto"/>
          <p:cNvPicPr preferRelativeResize="0"/>
          <p:nvPr/>
        </p:nvPicPr>
        <p:blipFill rotWithShape="1">
          <a:blip r:embed="rId3">
            <a:alphaModFix/>
          </a:blip>
          <a:srcRect t="21465" b="3532"/>
          <a:stretch/>
        </p:blipFill>
        <p:spPr>
          <a:xfrm>
            <a:off x="-200" y="0"/>
            <a:ext cx="9144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>
            <a:spLocks noGrp="1"/>
          </p:cNvSpPr>
          <p:nvPr>
            <p:ph type="body" idx="4294967295"/>
          </p:nvPr>
        </p:nvSpPr>
        <p:spPr>
          <a:xfrm>
            <a:off x="381000" y="4061050"/>
            <a:ext cx="5160000" cy="701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/>
              <a:t>Tramonto a Malibu</a:t>
            </a:r>
            <a:endParaRPr sz="2400"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525"/>
            <a:ext cx="9070274" cy="51244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525975" y="70650"/>
            <a:ext cx="82905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Intervista “impossibile”  a NINO DI MARIA</a:t>
            </a:r>
            <a:endParaRPr sz="28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 title="IMG-20250320-WA0009.jpg"/>
          <p:cNvPicPr preferRelativeResize="0"/>
          <p:nvPr/>
        </p:nvPicPr>
        <p:blipFill rotWithShape="1">
          <a:blip r:embed="rId3">
            <a:alphaModFix/>
          </a:blip>
          <a:srcRect l="8201" r="8193"/>
          <a:stretch/>
        </p:blipFill>
        <p:spPr>
          <a:xfrm>
            <a:off x="4831850" y="78875"/>
            <a:ext cx="4312148" cy="3868449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dashDot"/>
            <a:round/>
            <a:headEnd type="none" w="sm" len="sm"/>
            <a:tailEnd type="none" w="sm" len="sm"/>
          </a:ln>
        </p:spPr>
      </p:pic>
      <p:pic>
        <p:nvPicPr>
          <p:cNvPr id="99" name="Google Shape;99;p18" title="DSC_037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8875"/>
            <a:ext cx="3428150" cy="4985748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dashDot"/>
            <a:round/>
            <a:headEnd type="none" w="sm" len="sm"/>
            <a:tailEnd type="none" w="sm" len="sm"/>
          </a:ln>
        </p:spPr>
      </p:pic>
      <p:sp>
        <p:nvSpPr>
          <p:cNvPr id="100" name="Google Shape;100;p18"/>
          <p:cNvSpPr txBox="1"/>
          <p:nvPr/>
        </p:nvSpPr>
        <p:spPr>
          <a:xfrm>
            <a:off x="4502025" y="4418925"/>
            <a:ext cx="4382100" cy="4569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CC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La Tavola di San Giuseppe</a:t>
            </a:r>
            <a:endParaRPr sz="1800" b="1">
              <a:solidFill>
                <a:srgbClr val="CC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1" name="Google Shape;101;p18" title="IMG-20250319-WA004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104936">
            <a:off x="3159611" y="616669"/>
            <a:ext cx="2241828" cy="3538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 title="01f1fe13-bc45-4a65-83ef-06f28bdf64fd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409892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/>
        </p:nvSpPr>
        <p:spPr>
          <a:xfrm>
            <a:off x="6024775" y="1373425"/>
            <a:ext cx="28086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Le persone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0" title="WhatsApp Image 2025-03-20 at 06.29.06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5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 title="0837806d-1cd8-4b64-a130-e10be097e333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4975" y="152400"/>
            <a:ext cx="3629027" cy="499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 title="WhatsApp Image 2025-03-21 at 15.41.17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5475" y="266025"/>
            <a:ext cx="3860048" cy="265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 title="IMG-20250314-WA000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1575" y="2925325"/>
            <a:ext cx="2619176" cy="221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 title="IMG-20250326-WA0022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55290" y="1032075"/>
            <a:ext cx="2748401" cy="211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 idx="4294967295"/>
          </p:nvPr>
        </p:nvSpPr>
        <p:spPr>
          <a:xfrm>
            <a:off x="311700" y="4022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Pacific Coast Highway</a:t>
            </a:r>
            <a:endParaRPr/>
          </a:p>
        </p:txBody>
      </p:sp>
      <p:pic>
        <p:nvPicPr>
          <p:cNvPr id="122" name="Google Shape;122;p21" descr="Sguardo verso il basso su una costa da una scogliera"/>
          <p:cNvPicPr preferRelativeResize="0"/>
          <p:nvPr/>
        </p:nvPicPr>
        <p:blipFill rotWithShape="1">
          <a:blip r:embed="rId3">
            <a:alphaModFix/>
          </a:blip>
          <a:srcRect t="44737" r="23283" b="8378"/>
          <a:stretch/>
        </p:blipFill>
        <p:spPr>
          <a:xfrm>
            <a:off x="3098025" y="1365900"/>
            <a:ext cx="2959473" cy="241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 title="WhatsApp Image 2025-03-19 at 17.32.01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250" y="0"/>
            <a:ext cx="82239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/>
          <p:nvPr/>
        </p:nvSpPr>
        <p:spPr>
          <a:xfrm>
            <a:off x="5060375" y="445300"/>
            <a:ext cx="216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Gruppo  5° C</a:t>
            </a:r>
            <a:endParaRPr sz="28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141</Words>
  <Application>Microsoft Office PowerPoint</Application>
  <PresentationFormat>Presentazione su schermo (16:9)</PresentationFormat>
  <Paragraphs>27</Paragraphs>
  <Slides>13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9" baseType="lpstr">
      <vt:lpstr>Playfair Display</vt:lpstr>
      <vt:lpstr>Oswald</vt:lpstr>
      <vt:lpstr>Montserrat</vt:lpstr>
      <vt:lpstr>Comic Sans MS</vt:lpstr>
      <vt:lpstr>Arial</vt:lpstr>
      <vt:lpstr>Pop</vt:lpstr>
      <vt:lpstr>“Identità e territorio-noi guide turistiche per un giorno-omaggio a Nino Di Maria”         GEMELLAGGIO  Classi Quinte Sommatino/Delia  </vt:lpstr>
      <vt:lpstr>Presentazione standard di PowerPoint</vt:lpstr>
      <vt:lpstr>  Omaggio  a  Nino Di Maria :  “Cuori negli abissi”  “Il delitto dell’aromatario”</vt:lpstr>
      <vt:lpstr>Un luogo: Palazzo Trabia.  Un personaggio: Raimondo Lanza Branciforti Florio, principe di Trabia e Butera e…conte di Sommatino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Pacific Coast Highway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Calogera Sciascia</dc:creator>
  <cp:lastModifiedBy>Calogera Sciascia</cp:lastModifiedBy>
  <cp:revision>1</cp:revision>
  <dcterms:modified xsi:type="dcterms:W3CDTF">2025-04-07T17:37:53Z</dcterms:modified>
</cp:coreProperties>
</file>